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669" r:id="rId6"/>
    <p:sldId id="718" r:id="rId7"/>
    <p:sldId id="702" r:id="rId8"/>
    <p:sldId id="701" r:id="rId9"/>
    <p:sldId id="717" r:id="rId10"/>
    <p:sldId id="675" r:id="rId11"/>
    <p:sldId id="678" r:id="rId12"/>
    <p:sldId id="719" r:id="rId13"/>
    <p:sldId id="681" r:id="rId14"/>
    <p:sldId id="683" r:id="rId15"/>
    <p:sldId id="714" r:id="rId16"/>
    <p:sldId id="6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2C70-7B69-4E35-A919-C0F8E8D26D6E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72F6B-7E0B-4FA1-A141-1BCBB83CAB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67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7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7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44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6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2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81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AA83-E7A0-422B-B69C-6714283BE57B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1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e2move.nl/dekennistestban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wdegrootbolluijt@prove2move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5589"/>
            <a:ext cx="10515600" cy="4241074"/>
          </a:xfrm>
        </p:spPr>
        <p:txBody>
          <a:bodyPr>
            <a:normAutofit fontScale="90000"/>
          </a:bodyPr>
          <a:lstStyle/>
          <a:p>
            <a:pPr algn="ctr"/>
            <a:br>
              <a:rPr lang="nl-NL" dirty="0"/>
            </a:br>
            <a:r>
              <a:rPr lang="nl-NL" dirty="0"/>
              <a:t>Test uw kennis over palliatieve zorg </a:t>
            </a:r>
            <a:br>
              <a:rPr lang="nl-NL" dirty="0"/>
            </a:br>
            <a:r>
              <a:rPr lang="nl-NL" dirty="0"/>
              <a:t>met </a:t>
            </a:r>
            <a:br>
              <a:rPr lang="nl-NL" dirty="0"/>
            </a:br>
            <a:r>
              <a:rPr lang="nl-NL" b="1" dirty="0"/>
              <a:t>deKennistestbank</a:t>
            </a:r>
            <a:br>
              <a:rPr lang="nl-NL" dirty="0"/>
            </a:br>
            <a:br>
              <a:rPr lang="nl-NL" dirty="0"/>
            </a:br>
            <a:r>
              <a:rPr lang="nl-NL" sz="2000" dirty="0"/>
              <a:t>Wil de Groot-Bolluijt MScN, Projectleider </a:t>
            </a:r>
            <a:r>
              <a:rPr lang="nl-NL" sz="2000" b="1" dirty="0"/>
              <a:t>deKennistestbank</a:t>
            </a:r>
            <a:br>
              <a:rPr lang="nl-NL" sz="2000" b="1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9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39" y="6508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De vele mogelijkheden van toetsen om te leren</a:t>
            </a:r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88" y="2374182"/>
            <a:ext cx="10945337" cy="4138017"/>
          </a:xfrm>
        </p:spPr>
        <p:txBody>
          <a:bodyPr>
            <a:normAutofit fontScale="25000" lnSpcReduction="20000"/>
          </a:bodyPr>
          <a:lstStyle/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Verhoging leerrendement (lacunes vaststellen/kennis aanvullen)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Voorbereiding examens/voorwaardelijk toetsen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Leerpaden met opvolgende toetsen (moeilijker/makkelijker)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Gepersonaliseerd leren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Stage voorbereiding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Didactische werkvorm (flipping </a:t>
            </a:r>
            <a:r>
              <a:rPr lang="nl-NL" altLang="nl-NL" sz="9600" dirty="0" err="1">
                <a:solidFill>
                  <a:srgbClr val="002724"/>
                </a:solidFill>
              </a:rPr>
              <a:t>the</a:t>
            </a:r>
            <a:r>
              <a:rPr lang="nl-NL" altLang="nl-NL" sz="9600" dirty="0">
                <a:solidFill>
                  <a:srgbClr val="002724"/>
                </a:solidFill>
              </a:rPr>
              <a:t> classroom)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Continue aanbod toetsen studenten (zelfselectie student) 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Leren op afstand/gebruik trainingen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r>
              <a:rPr lang="nl-NL" altLang="nl-NL" sz="9600" dirty="0">
                <a:solidFill>
                  <a:srgbClr val="002724"/>
                </a:solidFill>
              </a:rPr>
              <a:t>Docent is </a:t>
            </a:r>
            <a:r>
              <a:rPr lang="nl-NL" altLang="nl-NL" sz="9600" i="1" dirty="0">
                <a:solidFill>
                  <a:srgbClr val="002724"/>
                </a:solidFill>
              </a:rPr>
              <a:t>in </a:t>
            </a:r>
            <a:r>
              <a:rPr lang="nl-NL" altLang="nl-NL" sz="9600" i="1" dirty="0" err="1">
                <a:solidFill>
                  <a:srgbClr val="002724"/>
                </a:solidFill>
              </a:rPr>
              <a:t>the</a:t>
            </a:r>
            <a:r>
              <a:rPr lang="nl-NL" altLang="nl-NL" sz="9600" i="1" dirty="0">
                <a:solidFill>
                  <a:srgbClr val="002724"/>
                </a:solidFill>
              </a:rPr>
              <a:t> lead</a:t>
            </a:r>
            <a:r>
              <a:rPr lang="nl-NL" altLang="nl-NL" sz="9600" dirty="0">
                <a:solidFill>
                  <a:srgbClr val="002724"/>
                </a:solidFill>
              </a:rPr>
              <a:t>: stelt zelf toetsen samen</a:t>
            </a:r>
          </a:p>
          <a:p>
            <a:pPr marL="0" indent="0" defTabSz="719138">
              <a:lnSpc>
                <a:spcPct val="110000"/>
              </a:lnSpc>
              <a:buNone/>
              <a:tabLst>
                <a:tab pos="984250" algn="l"/>
              </a:tabLst>
              <a:defRPr/>
            </a:pPr>
            <a:endParaRPr lang="nl-NL" altLang="nl-NL" sz="9600" dirty="0">
              <a:solidFill>
                <a:srgbClr val="002724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3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05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111399" y="-37133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1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1637"/>
            <a:ext cx="10515600" cy="3519488"/>
          </a:xfrm>
        </p:spPr>
        <p:txBody>
          <a:bodyPr>
            <a:normAutofit/>
          </a:bodyPr>
          <a:lstStyle/>
          <a:p>
            <a:r>
              <a:rPr lang="nl-NL" dirty="0"/>
              <a:t>Kan </a:t>
            </a:r>
            <a:r>
              <a:rPr lang="nl-NL" b="1" dirty="0"/>
              <a:t>deKennistestbank</a:t>
            </a:r>
            <a:r>
              <a:rPr lang="nl-NL" dirty="0"/>
              <a:t> inzicht in de kennisontwikkeling van de palliatieve zorg bieden?</a:t>
            </a:r>
          </a:p>
          <a:p>
            <a:r>
              <a:rPr lang="nl-NL" dirty="0"/>
              <a:t>Ziet u toepassingsmogelijkheden voor uw eigen praktijk?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08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6699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altLang="nl-NL" dirty="0">
                <a:solidFill>
                  <a:srgbClr val="000000"/>
                </a:solidFill>
              </a:rPr>
              <a:t>Take out boodschap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2830195"/>
            <a:ext cx="11008360" cy="35194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nl-NL" altLang="nl-NL" dirty="0"/>
              <a:t>Het kennisleren voor palliatieve zorg is direct toegankelijk </a:t>
            </a:r>
          </a:p>
          <a:p>
            <a:pPr marL="0" indent="0">
              <a:buNone/>
              <a:defRPr/>
            </a:pPr>
            <a:r>
              <a:rPr lang="nl-NL" altLang="nl-NL" dirty="0"/>
              <a:t>voor onderwijs en zorg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09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Vragen?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10515600" cy="351948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nl-NL" altLang="nl-NL" sz="2200" dirty="0">
                <a:solidFill>
                  <a:srgbClr val="000000"/>
                </a:solidFill>
              </a:rPr>
              <a:t>Zie de website van Prove2Move: </a:t>
            </a:r>
            <a:r>
              <a:rPr lang="nl-NL" altLang="nl-NL" sz="2200" dirty="0">
                <a:solidFill>
                  <a:srgbClr val="000000"/>
                </a:solidFill>
                <a:hlinkClick r:id="rId3"/>
              </a:rPr>
              <a:t>https://www.prove2move.nl/dekennistestbank/</a:t>
            </a:r>
            <a:r>
              <a:rPr lang="nl-NL" altLang="nl-NL" sz="22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nl-NL" altLang="nl-NL" sz="2200" dirty="0">
                <a:solidFill>
                  <a:srgbClr val="000000"/>
                </a:solidFill>
              </a:rPr>
              <a:t>Meer informatie of vragen mail naar: </a:t>
            </a:r>
            <a:r>
              <a:rPr lang="nl-NL" altLang="nl-NL" sz="2200" dirty="0">
                <a:solidFill>
                  <a:srgbClr val="000000"/>
                </a:solidFill>
                <a:hlinkClick r:id="rId4"/>
              </a:rPr>
              <a:t>wdegrootbolluijt@prove2move.nl</a:t>
            </a:r>
            <a:endParaRPr lang="nl-NL" altLang="nl-NL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  <p:pic>
        <p:nvPicPr>
          <p:cNvPr id="5" name="Tijdelijke aanduiding voor inhoud 2">
            <a:extLst>
              <a:ext uri="{FF2B5EF4-FFF2-40B4-BE49-F238E27FC236}">
                <a16:creationId xmlns:a16="http://schemas.microsoft.com/office/drawing/2014/main" id="{30F41452-AD4A-4E59-BC77-FC036D64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860" y="502832"/>
            <a:ext cx="3643675" cy="43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34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Inhoud sessie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2013"/>
            <a:ext cx="10515600" cy="3519488"/>
          </a:xfrm>
        </p:spPr>
        <p:txBody>
          <a:bodyPr>
            <a:normAutofit/>
          </a:bodyPr>
          <a:lstStyle/>
          <a:p>
            <a:r>
              <a:rPr lang="nl-NL" sz="2400" dirty="0"/>
              <a:t>Met </a:t>
            </a:r>
            <a:r>
              <a:rPr lang="nl-NL" sz="2400" b="1" dirty="0"/>
              <a:t>deKennistestbank</a:t>
            </a:r>
            <a:r>
              <a:rPr lang="nl-NL" sz="2400" dirty="0"/>
              <a:t> voor MBO Zorg en Welzijn krijgt u inzicht in uw kennis </a:t>
            </a:r>
          </a:p>
          <a:p>
            <a:r>
              <a:rPr lang="nl-NL" sz="2400" dirty="0"/>
              <a:t>In deze sessie kan u zelf aan de slag om uw kennis over palliatieve zorg te testen. </a:t>
            </a:r>
          </a:p>
          <a:p>
            <a:r>
              <a:rPr lang="nl-NL" sz="2400" dirty="0"/>
              <a:t>Ervaar zelf het gebruik als leermiddel</a:t>
            </a:r>
          </a:p>
          <a:p>
            <a:r>
              <a:rPr lang="nl-NL" sz="2400" dirty="0"/>
              <a:t>Bespreking van uw ervaring en reactie</a:t>
            </a:r>
          </a:p>
        </p:txBody>
      </p:sp>
    </p:spTree>
    <p:extLst>
      <p:ext uri="{BB962C8B-B14F-4D97-AF65-F5344CB8AC3E}">
        <p14:creationId xmlns:p14="http://schemas.microsoft.com/office/powerpoint/2010/main" val="253795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95" y="231765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Kennismaken met toetsen om te leren  </a:t>
            </a:r>
            <a:br>
              <a:rPr lang="nl-NL" sz="4000" dirty="0"/>
            </a:br>
            <a:br>
              <a:rPr lang="nl-NL" sz="4000" dirty="0"/>
            </a:br>
            <a:r>
              <a:rPr lang="nl-NL" sz="3100" dirty="0">
                <a:latin typeface="+mn-lt"/>
                <a:ea typeface="+mn-ea"/>
                <a:cs typeface="+mn-cs"/>
              </a:rPr>
              <a:t>Hoe werkt het?</a:t>
            </a:r>
            <a:br>
              <a:rPr lang="nl-NL" sz="4000" dirty="0"/>
            </a:br>
            <a:br>
              <a:rPr lang="nl-NL" sz="4000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6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132434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Introductie toets palliatieve zorg  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845733"/>
            <a:ext cx="10515600" cy="3519488"/>
          </a:xfrm>
        </p:spPr>
        <p:txBody>
          <a:bodyPr>
            <a:normAutofit/>
          </a:bodyPr>
          <a:lstStyle/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	toetsen om te leren 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 	vijf vraagtypen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	gesloten vragen 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</a:t>
            </a:r>
            <a:r>
              <a:rPr lang="nl-NL" dirty="0"/>
              <a:t>-    brongebruik</a:t>
            </a:r>
          </a:p>
        </p:txBody>
      </p:sp>
    </p:spTree>
    <p:extLst>
      <p:ext uri="{BB962C8B-B14F-4D97-AF65-F5344CB8AC3E}">
        <p14:creationId xmlns:p14="http://schemas.microsoft.com/office/powerpoint/2010/main" val="28714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185665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/>
              <a:t>Hoe en wat bij </a:t>
            </a:r>
            <a:r>
              <a:rPr lang="nl-NL" sz="4000" b="1" dirty="0"/>
              <a:t>deKennistestbank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10515600" cy="372590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endParaRPr lang="nl-NL" altLang="nl-NL" sz="4400" b="1" dirty="0"/>
          </a:p>
          <a:p>
            <a:r>
              <a:rPr lang="nl-NL" altLang="nl-NL" sz="7400" dirty="0"/>
              <a:t>Een landelijke itembank met 11.000 vragen (groeimodel)</a:t>
            </a:r>
          </a:p>
          <a:p>
            <a:r>
              <a:rPr lang="nl-NL" altLang="nl-NL" sz="7400" dirty="0"/>
              <a:t>Doelgroep: opleidingen mbo zorg en welzijn</a:t>
            </a:r>
            <a:endParaRPr lang="nl-NL" altLang="nl-NL" sz="7400" dirty="0">
              <a:cs typeface="Calibri"/>
            </a:endParaRPr>
          </a:p>
          <a:p>
            <a:r>
              <a:rPr lang="nl-NL" altLang="nl-NL" sz="7400" dirty="0"/>
              <a:t>Leermateriaal: kennisitems/toetsvragen met diverse vraagtypen </a:t>
            </a:r>
          </a:p>
          <a:p>
            <a:r>
              <a:rPr lang="nl-NL" altLang="nl-NL" sz="7400" dirty="0"/>
              <a:t>Wordt ingezet om het leren bij de student te stimuleren</a:t>
            </a:r>
            <a:endParaRPr lang="nl-NL" altLang="nl-NL" sz="7400" dirty="0">
              <a:cs typeface="Calibri" panose="020F0502020204030204"/>
            </a:endParaRPr>
          </a:p>
          <a:p>
            <a:r>
              <a:rPr lang="nl-NL" sz="7400" dirty="0">
                <a:ea typeface="+mn-lt"/>
                <a:cs typeface="+mn-lt"/>
              </a:rPr>
              <a:t>Kan op verschillende momenten het leerproces ondersteunen</a:t>
            </a:r>
          </a:p>
          <a:p>
            <a:r>
              <a:rPr lang="nl-NL" altLang="nl-NL" sz="7400" dirty="0"/>
              <a:t>Bij ieder item is feedback opgenomen om de nieuwsgierigheid te prikkelen </a:t>
            </a:r>
            <a:endParaRPr lang="nl-NL" altLang="nl-NL" sz="7400" dirty="0">
              <a:cs typeface="Calibri" panose="020F0502020204030204"/>
            </a:endParaRPr>
          </a:p>
          <a:p>
            <a:r>
              <a:rPr lang="nl-NL" altLang="nl-NL" sz="7400" dirty="0"/>
              <a:t>Feedback met inhoudelijke kennis en bronverwijzing (kennisflits)</a:t>
            </a:r>
            <a:endParaRPr lang="nl-NL" altLang="nl-NL" sz="7400" dirty="0">
              <a:cs typeface="Calibri" panose="020F0502020204030204"/>
            </a:endParaRPr>
          </a:p>
          <a:p>
            <a:r>
              <a:rPr lang="nl-NL" altLang="nl-NL" sz="7400" dirty="0"/>
              <a:t>Maakt verbinding tussen onderwijs en beroepspraktijk</a:t>
            </a:r>
            <a:endParaRPr lang="nl-NL" altLang="nl-NL" sz="7400" dirty="0">
              <a:cs typeface="Calibri" panose="020F0502020204030204"/>
            </a:endParaRPr>
          </a:p>
          <a:p>
            <a:r>
              <a:rPr lang="nl-NL" altLang="nl-NL" sz="7400" dirty="0"/>
              <a:t>Een docent stelt vanuit </a:t>
            </a:r>
            <a:r>
              <a:rPr lang="nl-NL" altLang="nl-NL" sz="7400" b="1" dirty="0" err="1"/>
              <a:t>deKennistestbank</a:t>
            </a:r>
            <a:r>
              <a:rPr lang="nl-NL" altLang="nl-NL" sz="7400" dirty="0"/>
              <a:t> zelf toetsen samen</a:t>
            </a:r>
          </a:p>
          <a:p>
            <a:endParaRPr lang="nl-NL" altLang="nl-NL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1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68" y="14674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>
                <a:solidFill>
                  <a:srgbClr val="555555"/>
                </a:solidFill>
              </a:rPr>
              <a:t>Onderwijsaanbod MBO palliatieve zorg</a:t>
            </a:r>
            <a:br>
              <a:rPr lang="nl-NL" sz="4000" dirty="0">
                <a:solidFill>
                  <a:srgbClr val="555555"/>
                </a:solidFill>
              </a:rPr>
            </a:br>
            <a:br>
              <a:rPr lang="nl-NL" sz="4000" dirty="0">
                <a:solidFill>
                  <a:srgbClr val="555555"/>
                </a:solidFill>
              </a:rPr>
            </a:br>
            <a:br>
              <a:rPr lang="nl-NL" sz="4000" dirty="0"/>
            </a:br>
            <a:br>
              <a:rPr lang="nl-NL" sz="4000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18" y="2792988"/>
            <a:ext cx="11153421" cy="3519488"/>
          </a:xfrm>
        </p:spPr>
        <p:txBody>
          <a:bodyPr>
            <a:normAutofit/>
          </a:bodyPr>
          <a:lstStyle/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sz="2400" dirty="0">
                <a:solidFill>
                  <a:srgbClr val="002724"/>
                </a:solidFill>
              </a:rPr>
              <a:t>Welke bijdrage kan Prove2Move leveren?</a:t>
            </a:r>
          </a:p>
          <a:p>
            <a:pPr marL="0" indent="0" defTabSz="719138">
              <a:buNone/>
              <a:tabLst>
                <a:tab pos="984250" algn="l"/>
              </a:tabLst>
            </a:pPr>
            <a:r>
              <a:rPr lang="nl-NL" sz="2400" b="0" i="0" dirty="0">
                <a:solidFill>
                  <a:srgbClr val="002724"/>
                </a:solidFill>
                <a:effectLst/>
              </a:rPr>
              <a:t>Basis: onderwijsraamwerk palliatieve zorg 2.0</a:t>
            </a:r>
          </a:p>
          <a:p>
            <a:pPr defTabSz="719138">
              <a:tabLst>
                <a:tab pos="984250" algn="l"/>
              </a:tabLst>
            </a:pPr>
            <a:r>
              <a:rPr lang="nl-NL" sz="2400" b="0" i="0" dirty="0">
                <a:solidFill>
                  <a:srgbClr val="002724"/>
                </a:solidFill>
                <a:effectLst/>
              </a:rPr>
              <a:t>Helpende zorg &amp; welzijn</a:t>
            </a:r>
          </a:p>
          <a:p>
            <a:pPr defTabSz="719138">
              <a:tabLst>
                <a:tab pos="984250" algn="l"/>
              </a:tabLst>
            </a:pPr>
            <a:r>
              <a:rPr lang="nl-NL" sz="2400" b="0" i="0" dirty="0">
                <a:solidFill>
                  <a:srgbClr val="002724"/>
                </a:solidFill>
                <a:effectLst/>
              </a:rPr>
              <a:t>Verzorgende (IG)</a:t>
            </a:r>
          </a:p>
          <a:p>
            <a:pPr defTabSz="719138">
              <a:tabLst>
                <a:tab pos="984250" algn="l"/>
              </a:tabLst>
            </a:pPr>
            <a:r>
              <a:rPr lang="nl-NL" sz="2400" b="0" i="0" dirty="0">
                <a:solidFill>
                  <a:srgbClr val="002724"/>
                </a:solidFill>
                <a:effectLst/>
              </a:rPr>
              <a:t>Mbo verpleegkundige</a:t>
            </a:r>
          </a:p>
          <a:p>
            <a:pPr marL="0" indent="0" defTabSz="719138">
              <a:buNone/>
              <a:tabLst>
                <a:tab pos="984250" algn="l"/>
              </a:tabLst>
            </a:pPr>
            <a:endParaRPr lang="nl-NL" b="1" dirty="0">
              <a:solidFill>
                <a:srgbClr val="E67E22"/>
              </a:solidFill>
              <a:latin typeface="inherit"/>
            </a:endParaRPr>
          </a:p>
          <a:p>
            <a:pPr marL="0" indent="0" defTabSz="719138">
              <a:buNone/>
              <a:tabLst>
                <a:tab pos="984250" algn="l"/>
              </a:tabLst>
            </a:pPr>
            <a:r>
              <a:rPr lang="nl-NL" b="1" dirty="0">
                <a:solidFill>
                  <a:srgbClr val="E67E22"/>
                </a:solidFill>
                <a:latin typeface="inherit"/>
              </a:rPr>
              <a:t>Kijk je naar de ziekte of zie je een mens? Palliatieve zorg, dat kun je leren.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endParaRPr lang="nl-NL" altLang="nl-NL" dirty="0"/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26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-41775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7" y="151886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sz="4000" dirty="0"/>
              <a:t>Functies digitaal toetsen met </a:t>
            </a:r>
            <a:r>
              <a:rPr lang="nl-NL" sz="4000" b="1" dirty="0"/>
              <a:t>deKennistestbank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3" y="3070580"/>
            <a:ext cx="10796805" cy="3519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rgbClr val="3333CC"/>
                </a:solidFill>
              </a:rPr>
              <a:t>Leer</a:t>
            </a:r>
            <a:r>
              <a:rPr lang="nl-NL" altLang="nl-NL" sz="2400" dirty="0"/>
              <a:t>functie, om het leren van de student te stimuleren en te sturen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rgbClr val="3333CC"/>
                </a:solidFill>
              </a:rPr>
              <a:t>Evaluatie</a:t>
            </a:r>
            <a:r>
              <a:rPr lang="nl-NL" altLang="nl-NL" sz="2400" dirty="0"/>
              <a:t>functie om het handelen van docent en de kwaliteit van het onderwijs te optimaliseren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rgbClr val="0033CC"/>
                </a:solidFill>
              </a:rPr>
              <a:t>Beoordelen: </a:t>
            </a:r>
            <a:r>
              <a:rPr lang="nl-NL" altLang="nl-NL" sz="2400" dirty="0"/>
              <a:t>kan worden ingezet om vast te stellen waar een student staat ten opzicht van waar hij moet staan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nl-NL" altLang="nl-NL" sz="2400" b="1" dirty="0" err="1"/>
              <a:t>deKennistestbank</a:t>
            </a:r>
            <a:r>
              <a:rPr lang="nl-NL" altLang="nl-NL" sz="2400" dirty="0"/>
              <a:t> is niet opgezet om een </a:t>
            </a:r>
            <a:r>
              <a:rPr lang="nl-NL" altLang="nl-NL" sz="2400" dirty="0">
                <a:solidFill>
                  <a:srgbClr val="003399"/>
                </a:solidFill>
              </a:rPr>
              <a:t>beslissing</a:t>
            </a:r>
            <a:r>
              <a:rPr lang="nl-NL" altLang="nl-NL" sz="2400" dirty="0"/>
              <a:t> te kunnen nemen over zakken of slagen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39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3" y="1544097"/>
            <a:ext cx="12123922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/>
              <a:t>Leren stimuleren met effectieve feedback voor de student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10515600" cy="351948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endParaRPr lang="nl-NL" altLang="nl-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nl-NL" alt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Direct feedback per vraag met juist/onjuist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nl-NL" alt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Feedback kennisflits met informatie over juist/onjuist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nl-NL" alt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Feedback kennisflits gericht op naslag bron/zelfstudie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nl-NL" alt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Een cijfer of percentage of beoordeling (totaal + deelonderwerp)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55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09ABAE-3490-452D-B362-6ACE055B0D1B">
            <a:extLst>
              <a:ext uri="{FF2B5EF4-FFF2-40B4-BE49-F238E27FC236}">
                <a16:creationId xmlns:a16="http://schemas.microsoft.com/office/drawing/2014/main" id="{4BA0A6A7-F96E-44DB-B73B-CF56774C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BD4D74E-7AD2-4BCD-A179-6E15EFD3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132434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/>
              <a:t>Zelf aan de slag: toets palliatieve zorg naar keuze   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1EEC-243B-4DE6-80DB-4560512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845733"/>
            <a:ext cx="10515600" cy="3519488"/>
          </a:xfrm>
        </p:spPr>
        <p:txBody>
          <a:bodyPr>
            <a:normAutofit/>
          </a:bodyPr>
          <a:lstStyle/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	aansluiting bij het onderwerp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 	aansluiting bij de opleiding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 	best beschikbare bron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-	individueel of klassikaal</a:t>
            </a:r>
          </a:p>
          <a:p>
            <a:pPr marL="0" indent="0" defTabSz="719138" eaLnBrk="1" hangingPunct="1">
              <a:buFont typeface="Arial" panose="020B0604020202020204" pitchFamily="34" charset="0"/>
              <a:buNone/>
              <a:tabLst>
                <a:tab pos="984250" algn="l"/>
              </a:tabLst>
            </a:pPr>
            <a:r>
              <a:rPr lang="nl-NL" altLang="nl-NL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81582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589AB69-073F-40FC-B2E0-214A5266A740}" vid="{375503EE-C730-4519-94A4-669C505EC31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3" ma:contentTypeDescription="Een nieuw document maken." ma:contentTypeScope="" ma:versionID="c925894a914960fb54ec9ff698e0b2db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ca7ff64a2c6df8c1541f79bbaf59760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Props1.xml><?xml version="1.0" encoding="utf-8"?>
<ds:datastoreItem xmlns:ds="http://schemas.openxmlformats.org/officeDocument/2006/customXml" ds:itemID="{62F06149-62CB-4F87-B3C3-0E6BC61041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412EFE-C13E-4079-97D5-ECB4810BAEF1}"/>
</file>

<file path=customXml/itemProps3.xml><?xml version="1.0" encoding="utf-8"?>
<ds:datastoreItem xmlns:ds="http://schemas.openxmlformats.org/officeDocument/2006/customXml" ds:itemID="{323891B8-9716-46A7-A31B-57CBC7EC58D6}">
  <ds:schemaRefs>
    <ds:schemaRef ds:uri="fccd14b3-45e4-4daf-a1b4-1ac0ced8234e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f58a5f15-9aa7-4b0a-9bed-6b0171760e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</TotalTime>
  <Words>590</Words>
  <Application>Microsoft Office PowerPoint</Application>
  <PresentationFormat>Breedbeeld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Wingdings</vt:lpstr>
      <vt:lpstr>Kantoorthema</vt:lpstr>
      <vt:lpstr> Test uw kennis over palliatieve zorg  met  deKennistestbank  Wil de Groot-Bolluijt MScN, Projectleider deKennistestbank   </vt:lpstr>
      <vt:lpstr>     Inhoud sessie </vt:lpstr>
      <vt:lpstr>     Kennismaken met toetsen om te leren    Hoe werkt het?   </vt:lpstr>
      <vt:lpstr>     Introductie toets palliatieve zorg      </vt:lpstr>
      <vt:lpstr>     Hoe en wat bij deKennistestbank </vt:lpstr>
      <vt:lpstr>     Onderwijsaanbod MBO palliatieve zorg     </vt:lpstr>
      <vt:lpstr>  Functies digitaal toetsen met deKennistestbank </vt:lpstr>
      <vt:lpstr>    Leren stimuleren met effectieve feedback voor de student  </vt:lpstr>
      <vt:lpstr>     Zelf aan de slag: toets palliatieve zorg naar keuze       </vt:lpstr>
      <vt:lpstr>    De vele mogelijkheden van toetsen om te leren  </vt:lpstr>
      <vt:lpstr>    Discussie</vt:lpstr>
      <vt:lpstr>       Take out boodschap   </vt:lpstr>
      <vt:lpstr>     Vragen? </vt:lpstr>
    </vt:vector>
  </TitlesOfParts>
  <Company>ROC van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Jane Groenendijk | Prove2Move</dc:creator>
  <cp:lastModifiedBy>W. de Groot Bolluijt</cp:lastModifiedBy>
  <cp:revision>22</cp:revision>
  <dcterms:created xsi:type="dcterms:W3CDTF">2022-04-13T17:28:01Z</dcterms:created>
  <dcterms:modified xsi:type="dcterms:W3CDTF">2023-04-11T20:23:49Z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0x01010058E21BB92BE84847AB81D094D0DFE243</vt:lpwstr>
  </property>
</Properties>
</file>